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9" r:id="rId2"/>
    <p:sldId id="256" r:id="rId3"/>
    <p:sldId id="278" r:id="rId4"/>
    <p:sldId id="277" r:id="rId5"/>
    <p:sldId id="267" r:id="rId6"/>
    <p:sldId id="268" r:id="rId7"/>
    <p:sldId id="269" r:id="rId8"/>
    <p:sldId id="272" r:id="rId9"/>
    <p:sldId id="288" r:id="rId10"/>
    <p:sldId id="280" r:id="rId11"/>
    <p:sldId id="291" r:id="rId12"/>
    <p:sldId id="273" r:id="rId13"/>
    <p:sldId id="274" r:id="rId14"/>
    <p:sldId id="275" r:id="rId15"/>
    <p:sldId id="290" r:id="rId16"/>
    <p:sldId id="276" r:id="rId17"/>
    <p:sldId id="283" r:id="rId18"/>
    <p:sldId id="284" r:id="rId19"/>
    <p:sldId id="285" r:id="rId20"/>
    <p:sldId id="287" r:id="rId21"/>
    <p:sldId id="286" r:id="rId22"/>
    <p:sldId id="257" r:id="rId23"/>
    <p:sldId id="289" r:id="rId24"/>
    <p:sldId id="259" r:id="rId25"/>
    <p:sldId id="260" r:id="rId26"/>
    <p:sldId id="281" r:id="rId27"/>
    <p:sldId id="282" r:id="rId28"/>
    <p:sldId id="262" r:id="rId29"/>
    <p:sldId id="263" r:id="rId30"/>
    <p:sldId id="264" r:id="rId31"/>
    <p:sldId id="265" r:id="rId32"/>
    <p:sldId id="26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D02659-8FFA-4B33-BB33-3835AE9E55FC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0248FC-7243-43CF-90FD-BEDCAE269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FF5867-7082-4901-8B6C-A1B5D105AE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F265C0-8343-4766-8ABA-72609D3F2D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582964-B76F-4C32-9871-C2E502128CE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3286148" cy="1571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14554"/>
            <a:ext cx="3286148" cy="4000528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C30F-2D19-42EC-B03F-907459F2831F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3EC1-C0D2-4B8D-BF98-381149D5E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A94D-2E4C-4D83-9D33-35A1A5D1B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3634-565C-4D59-9882-46E472176C70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D97C-9414-4D64-A7DF-4D5A8AC9A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214710" cy="1219199"/>
          </a:xfrm>
        </p:spPr>
        <p:txBody>
          <a:bodyPr>
            <a:noAutofit/>
          </a:bodyPr>
          <a:lstStyle>
            <a:lvl1pPr algn="l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71934" y="857232"/>
            <a:ext cx="4857784" cy="45005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6467-4130-4C72-94B3-20E232958B3C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58AD-AC4B-40AD-9381-D247F31EF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3286148" cy="4143404"/>
          </a:xfrm>
          <a:blipFill dpi="0" rotWithShape="1">
            <a:blip r:embed="rId2" cstate="print">
              <a:alphaModFix amt="44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571480"/>
            <a:ext cx="4643470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F179-29DF-4496-A423-B61773BE6ECF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39F8B-D192-4ECC-9A3A-DDE9BC162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071678"/>
            <a:ext cx="3286148" cy="571504"/>
          </a:xfrm>
          <a:blipFill dpi="0" rotWithShape="1">
            <a:blip r:embed="rId2" cstate="print">
              <a:alphaModFix amt="27000"/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2643181"/>
            <a:ext cx="3286148" cy="3643339"/>
          </a:xfrm>
          <a:blipFill dpi="0" rotWithShape="1">
            <a:blip r:embed="rId2" cstate="print">
              <a:alphaModFix amt="23000"/>
            </a:blip>
            <a:srcRect/>
            <a:tile tx="0" ty="0" sx="100000" sy="100000" flip="none" algn="tl"/>
          </a:blip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0" y="500042"/>
            <a:ext cx="46434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4810" y="1285860"/>
            <a:ext cx="4643470" cy="50006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AE59-522C-4DFD-AD2C-FC6528766D47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C11C-4335-49C5-8801-EE9D8DE42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97ED-F8F6-4CE8-94AB-B791E546C8AD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04FC-145F-43F3-B4FA-35ADAD2B4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F9B2-D05F-461C-A46C-1484E67AAD94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3013-3746-4DF9-A083-D3B8078DF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4BA1-2B4A-48D5-B23F-53C800CF787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457F-8477-4A0A-A791-FB4E36634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E88C-EB2C-4E6E-A6B5-DE9381E0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286125" cy="1571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143375" y="500063"/>
            <a:ext cx="4786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4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72387-17BB-4026-9B30-8A53CB79CF51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88" y="6356350"/>
            <a:ext cx="39290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EA1010-E9DA-4B35-993B-B7B6488DE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kern="1200" spc="3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Schoolbook" pitchFamily="18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Century Schoolbook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nstitution.mvk.ru/images/stories/constitution/constitution1918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ookin.org.ru/book/189674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img1.liveinternet.ru/images/foto/b/3/533/2483533/f_1745327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left.ru/2006/18/Constitution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ussr.artsofte.ru/userfiles/0710(1)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omeland.su/uploads/posts/2008-08/thumbs/1219145031_poster-1957i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calend.ru/img/content_events/i4/4096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uvr.ru/files/Image/RUSSIA/Rasnoje_rus/Konstiitutsi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hyperlink" Target="http://www.aif.ru/application/public/article/584/3bdb1d435bdc7150548bdd65812c8886_big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har.ru/books/p98893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ndroid.ks.ua/scr/26/us-constitution-big-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300" y="1196975"/>
            <a:ext cx="5219700" cy="1571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	Конституция РФ. Основы конституционного строя.</a:t>
            </a:r>
            <a:endParaRPr lang="ru-RU" dirty="0"/>
          </a:p>
        </p:txBody>
      </p:sp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4140200" y="476250"/>
            <a:ext cx="4786313" cy="57150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356100" y="4868863"/>
            <a:ext cx="4000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CC3300"/>
                </a:solidFill>
                <a:latin typeface="Tahoma" pitchFamily="34" charset="0"/>
              </a:rPr>
              <a:t>учитель истории и обществознания</a:t>
            </a:r>
          </a:p>
          <a:p>
            <a:pPr algn="ctr"/>
            <a:r>
              <a:rPr lang="ru-RU">
                <a:solidFill>
                  <a:srgbClr val="CC3300"/>
                </a:solidFill>
                <a:latin typeface="Tahoma" pitchFamily="34" charset="0"/>
              </a:rPr>
              <a:t> МБОУ школы №84 г. Воронежа</a:t>
            </a:r>
          </a:p>
          <a:p>
            <a:pPr algn="ctr"/>
            <a:r>
              <a:rPr lang="ru-RU">
                <a:solidFill>
                  <a:srgbClr val="CC3300"/>
                </a:solidFill>
                <a:latin typeface="Tahoma" pitchFamily="34" charset="0"/>
              </a:rPr>
              <a:t>Линенко Ирина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857625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Конституция РСФСР 1918 г.</a:t>
            </a:r>
          </a:p>
        </p:txBody>
      </p:sp>
      <p:pic>
        <p:nvPicPr>
          <p:cNvPr id="37890" name="Picture 2" descr="Картинка 1 из 12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500313"/>
            <a:ext cx="2466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328612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0070C0"/>
                </a:solidFill>
              </a:rPr>
              <a:t>Конституция СССР 1924 года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            Конституция РСФСР 1925 года</a:t>
            </a:r>
            <a:endParaRPr lang="ru-RU" sz="2600" dirty="0" smtClean="0">
              <a:solidFill>
                <a:srgbClr val="7B9899"/>
              </a:solidFill>
            </a:endParaRPr>
          </a:p>
        </p:txBody>
      </p:sp>
      <p:pic>
        <p:nvPicPr>
          <p:cNvPr id="24578" name="Picture 2" descr="D:\Мои документы\Загрузки\ссср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3143250"/>
            <a:ext cx="3328988" cy="2071688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143375" y="571500"/>
            <a:ext cx="4714875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700" b="1">
                <a:solidFill>
                  <a:srgbClr val="0070C0"/>
                </a:solidFill>
                <a:latin typeface="Georgia" pitchFamily="18" charset="0"/>
              </a:rPr>
              <a:t>30 декабря 1922 года образован Союз Советских Социалистических Республик – СССР.</a:t>
            </a:r>
          </a:p>
          <a:p>
            <a:pPr algn="just"/>
            <a:endParaRPr lang="ru-RU" sz="1700" b="1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sz="2000" b="1">
                <a:solidFill>
                  <a:srgbClr val="0070C0"/>
                </a:solidFill>
                <a:latin typeface="Georgia" pitchFamily="18" charset="0"/>
              </a:rPr>
              <a:t>В январе 1924 года принята </a:t>
            </a:r>
            <a:r>
              <a:rPr lang="ru-RU" sz="2000" b="1">
                <a:solidFill>
                  <a:srgbClr val="C00000"/>
                </a:solidFill>
                <a:latin typeface="Georgia" pitchFamily="18" charset="0"/>
              </a:rPr>
              <a:t>первая Конституция СССР</a:t>
            </a:r>
            <a:r>
              <a:rPr lang="ru-RU" sz="2000" b="1">
                <a:solidFill>
                  <a:srgbClr val="0070C0"/>
                </a:solidFill>
                <a:latin typeface="Georgia" pitchFamily="18" charset="0"/>
              </a:rPr>
              <a:t>.</a:t>
            </a:r>
          </a:p>
          <a:p>
            <a:pPr algn="just"/>
            <a:endParaRPr lang="ru-RU" sz="1700" b="1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sz="1700" b="1">
                <a:solidFill>
                  <a:srgbClr val="0070C0"/>
                </a:solidFill>
                <a:latin typeface="Georgia" pitchFamily="18" charset="0"/>
              </a:rPr>
              <a:t>Принятие Конституция РСФСР 1925 года обуславливалось вхождением РСФСР в состав Союза ССР и приведением российского законодательства в соответствие с Конституцией СССР 1924 года.</a:t>
            </a:r>
          </a:p>
          <a:p>
            <a:pPr algn="just"/>
            <a:endParaRPr lang="ru-RU" sz="1700" b="1">
              <a:solidFill>
                <a:srgbClr val="0070C0"/>
              </a:solidFill>
              <a:latin typeface="Georgia" pitchFamily="18" charset="0"/>
            </a:endParaRPr>
          </a:p>
          <a:p>
            <a:pPr algn="just"/>
            <a:r>
              <a:rPr lang="ru-RU" sz="1700" b="1">
                <a:solidFill>
                  <a:srgbClr val="0070C0"/>
                </a:solidFill>
                <a:latin typeface="Georgia" pitchFamily="18" charset="0"/>
              </a:rPr>
              <a:t>В Конституции РСФСР 1925 года конечной целью было «осуществление коммунизма».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357188"/>
            <a:ext cx="3857625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1924г.</a:t>
            </a:r>
            <a:endParaRPr lang="ru-RU" dirty="0"/>
          </a:p>
        </p:txBody>
      </p:sp>
      <p:pic>
        <p:nvPicPr>
          <p:cNvPr id="26626" name="Picture 2" descr="Картинка 10 из 12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525" y="369888"/>
            <a:ext cx="4046538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Картинка 46 из 126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214563"/>
            <a:ext cx="3357563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643313" cy="1571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СССР 1936г.</a:t>
            </a:r>
            <a:endParaRPr lang="ru-RU" dirty="0"/>
          </a:p>
        </p:txBody>
      </p:sp>
      <p:pic>
        <p:nvPicPr>
          <p:cNvPr id="27650" name="Picture 2" descr="Картинка 4 из 12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25"/>
            <a:ext cx="3814762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http://www.art-catalog.ru/data_picture_new/artist_694/picture/big_500/modorov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214563"/>
            <a:ext cx="32178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786188" cy="1571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СССР 1977г.</a:t>
            </a:r>
            <a:endParaRPr lang="ru-RU" dirty="0"/>
          </a:p>
        </p:txBody>
      </p:sp>
      <p:pic>
        <p:nvPicPr>
          <p:cNvPr id="28674" name="Picture 4" descr="Картинка 7 из 12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86000"/>
            <a:ext cx="3000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Картинка 21 из 126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1214438"/>
            <a:ext cx="4851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Картинка 37 из 126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25" y="3357563"/>
            <a:ext cx="221456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714875" y="285750"/>
            <a:ext cx="4071938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Советские Конституции</a:t>
            </a:r>
          </a:p>
        </p:txBody>
      </p:sp>
      <p:pic>
        <p:nvPicPr>
          <p:cNvPr id="29698" name="Picture 6" descr="Герб РСФСР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4000500"/>
            <a:ext cx="1619250" cy="1731963"/>
          </a:xfrm>
        </p:spPr>
      </p:pic>
      <p:sp>
        <p:nvSpPr>
          <p:cNvPr id="5" name="TextBox 4"/>
          <p:cNvSpPr txBox="1"/>
          <p:nvPr/>
        </p:nvSpPr>
        <p:spPr>
          <a:xfrm>
            <a:off x="3857625" y="1857375"/>
            <a:ext cx="6286500" cy="457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buFont typeface="Wingdings" pitchFamily="2" charset="2"/>
              <a:buChar char="u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Конституция РСФСР 1918 года;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defRPr/>
            </a:pPr>
            <a:endParaRPr lang="ru-RU" sz="2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buFont typeface="Wingdings" pitchFamily="2" charset="2"/>
              <a:buChar char="u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Конституция СССР 1924 года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     Конституция РСФСР 1925 года;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defRPr/>
            </a:pPr>
            <a:endParaRPr lang="ru-RU" sz="2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buFont typeface="Wingdings" pitchFamily="2" charset="2"/>
              <a:buChar char="u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Конституция СССР 1936 года                      Конституция РСФСР 1937 года;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buFont typeface="Wingdings" pitchFamily="2" charset="2"/>
              <a:buChar char="u"/>
              <a:defRPr/>
            </a:pPr>
            <a:endParaRPr lang="ru-RU" sz="2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FFCC"/>
              </a:buClr>
              <a:buSzPct val="70000"/>
              <a:buFont typeface="Wingdings" pitchFamily="2" charset="2"/>
              <a:buChar char="u"/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cs typeface="+mn-cs"/>
              </a:rPr>
              <a:t>Конституция СССР 1977 года                        Конституция РСФСР 1978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</p:txBody>
      </p:sp>
      <p:pic>
        <p:nvPicPr>
          <p:cNvPr id="29700" name="Picture 5" descr="Государственный герб ССС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85750"/>
            <a:ext cx="16906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000125" y="228600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Герб СССР</a:t>
            </a:r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1000125" y="5786438"/>
            <a:ext cx="1497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Герб РСФСР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929063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РФ 1993г. </a:t>
            </a:r>
            <a:endParaRPr lang="ru-RU" dirty="0"/>
          </a:p>
        </p:txBody>
      </p:sp>
      <p:pic>
        <p:nvPicPr>
          <p:cNvPr id="31746" name="Picture 2" descr="Картинка 7 из 1310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642938"/>
            <a:ext cx="3454400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Картинка 30 из 1310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214688"/>
            <a:ext cx="421481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57188" y="2214563"/>
            <a:ext cx="27590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Принята на референдуме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12 декабря 1993г.</a:t>
            </a:r>
          </a:p>
          <a:p>
            <a:pPr algn="ctr"/>
            <a:r>
              <a:rPr lang="ru-RU" sz="2400">
                <a:latin typeface="Calibri" pitchFamily="34" charset="0"/>
              </a:rPr>
              <a:t>Состоит из Преамбулы и двух разделов.</a:t>
            </a:r>
            <a:endParaRPr lang="en-US" sz="2400">
              <a:latin typeface="Calibri" pitchFamily="34" charset="0"/>
            </a:endParaRPr>
          </a:p>
          <a:p>
            <a:pPr algn="ctr"/>
            <a:r>
              <a:rPr lang="ru-RU" sz="2400"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I</a:t>
            </a:r>
            <a:r>
              <a:rPr lang="ru-RU" sz="2400">
                <a:latin typeface="Calibri" pitchFamily="34" charset="0"/>
              </a:rPr>
              <a:t> - 9 глав, 137 статей,</a:t>
            </a:r>
          </a:p>
          <a:p>
            <a:pPr algn="ctr"/>
            <a:r>
              <a:rPr lang="en-US" sz="2400">
                <a:latin typeface="Calibri" pitchFamily="34" charset="0"/>
              </a:rPr>
              <a:t>II</a:t>
            </a:r>
            <a:r>
              <a:rPr lang="ru-RU" sz="2400">
                <a:latin typeface="Calibri" pitchFamily="34" charset="0"/>
              </a:rPr>
              <a:t> -  9 положений</a:t>
            </a:r>
          </a:p>
          <a:p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mtClean="0"/>
              <a:t>      </a:t>
            </a:r>
            <a:r>
              <a:rPr lang="ru-RU" sz="2800" i="1" smtClean="0">
                <a:solidFill>
                  <a:srgbClr val="000066"/>
                </a:solidFill>
              </a:rPr>
              <a:t>В соответствии с конституцией    </a:t>
            </a:r>
            <a:br>
              <a:rPr lang="ru-RU" sz="2800" i="1" smtClean="0">
                <a:solidFill>
                  <a:srgbClr val="000066"/>
                </a:solidFill>
              </a:rPr>
            </a:br>
            <a:r>
              <a:rPr lang="ru-RU" sz="2800" i="1" smtClean="0">
                <a:solidFill>
                  <a:srgbClr val="000066"/>
                </a:solidFill>
              </a:rPr>
              <a:t>   формируется все законодательство </a:t>
            </a:r>
            <a:br>
              <a:rPr lang="ru-RU" sz="2800" i="1" smtClean="0">
                <a:solidFill>
                  <a:srgbClr val="000066"/>
                </a:solidFill>
              </a:rPr>
            </a:br>
            <a:r>
              <a:rPr lang="ru-RU" sz="2800" i="1" smtClean="0">
                <a:solidFill>
                  <a:srgbClr val="000066"/>
                </a:solidFill>
              </a:rPr>
              <a:t>                     т.е. его законы             </a:t>
            </a:r>
            <a:endParaRPr lang="ru-RU" sz="2800" i="1" smtClean="0">
              <a:solidFill>
                <a:srgbClr val="A50021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29063" y="1643063"/>
            <a:ext cx="5454650" cy="4938712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               </a:t>
            </a:r>
            <a:r>
              <a:rPr lang="ru-RU" sz="2800" b="1" i="1" u="sng" dirty="0" smtClean="0"/>
              <a:t>Преамбула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/>
              <a:t>Провозглашается, что народ России принимает Конституцию;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/>
              <a:t>Закрепляются демократические и гуманистические ценности;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 smtClean="0"/>
              <a:t>Определяется место России в современном мире.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845175" y="2652713"/>
            <a:ext cx="3186113" cy="30305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32772" name="Picture 4" descr="const_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714625"/>
            <a:ext cx="28638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143250" y="428625"/>
            <a:ext cx="8229600" cy="381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           </a:t>
            </a:r>
            <a:r>
              <a:rPr lang="ru-RU" sz="4000" i="1" dirty="0" smtClean="0"/>
              <a:t>Раздел 1</a:t>
            </a:r>
            <a:br>
              <a:rPr lang="ru-RU" sz="4000" i="1" dirty="0" smtClean="0"/>
            </a:br>
            <a:r>
              <a:rPr lang="ru-RU" sz="4000" i="1" dirty="0" smtClean="0"/>
              <a:t>          (главы)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1938" y="857250"/>
            <a:ext cx="5299075" cy="5424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smtClean="0"/>
              <a:t>Основы конституционного строя.</a:t>
            </a:r>
          </a:p>
          <a:p>
            <a:pPr>
              <a:lnSpc>
                <a:spcPct val="90000"/>
              </a:lnSpc>
            </a:pPr>
            <a:r>
              <a:rPr lang="ru-RU" sz="2400" b="1" i="1" smtClean="0"/>
              <a:t>Права и свободы человека и гражданина.</a:t>
            </a:r>
          </a:p>
          <a:p>
            <a:pPr>
              <a:lnSpc>
                <a:spcPct val="90000"/>
              </a:lnSpc>
            </a:pPr>
            <a:r>
              <a:rPr lang="ru-RU" sz="2400" b="1" i="1" smtClean="0"/>
              <a:t>Федеративное устройство.</a:t>
            </a:r>
          </a:p>
          <a:p>
            <a:pPr>
              <a:lnSpc>
                <a:spcPct val="90000"/>
              </a:lnSpc>
            </a:pPr>
            <a:r>
              <a:rPr lang="ru-RU" sz="2400" b="1" i="1" smtClean="0"/>
              <a:t>Президент РФ.</a:t>
            </a:r>
          </a:p>
          <a:p>
            <a:pPr>
              <a:lnSpc>
                <a:spcPct val="90000"/>
              </a:lnSpc>
            </a:pPr>
            <a:r>
              <a:rPr lang="ru-RU" sz="2400" b="1" i="1" smtClean="0"/>
              <a:t>Федеральное собрание.</a:t>
            </a:r>
          </a:p>
          <a:p>
            <a:pPr>
              <a:lnSpc>
                <a:spcPct val="90000"/>
              </a:lnSpc>
            </a:pPr>
            <a:r>
              <a:rPr lang="ru-RU" sz="2400" b="1" i="1" smtClean="0"/>
              <a:t>Правительство РФ.</a:t>
            </a:r>
          </a:p>
          <a:p>
            <a:pPr>
              <a:lnSpc>
                <a:spcPct val="90000"/>
              </a:lnSpc>
            </a:pPr>
            <a:r>
              <a:rPr lang="ru-RU" sz="2400" b="1" i="1" smtClean="0"/>
              <a:t>Судебная власть.</a:t>
            </a:r>
          </a:p>
          <a:p>
            <a:pPr>
              <a:lnSpc>
                <a:spcPct val="90000"/>
              </a:lnSpc>
            </a:pPr>
            <a:r>
              <a:rPr lang="ru-RU" sz="2400" b="1" i="1" smtClean="0"/>
              <a:t>Местное управление.</a:t>
            </a:r>
          </a:p>
          <a:p>
            <a:pPr>
              <a:lnSpc>
                <a:spcPct val="90000"/>
              </a:lnSpc>
            </a:pPr>
            <a:r>
              <a:rPr lang="ru-RU" sz="2400" b="1" i="1" smtClean="0"/>
              <a:t>Конституционные поправки и пересмотр Конституции.</a:t>
            </a:r>
          </a:p>
        </p:txBody>
      </p:sp>
      <p:pic>
        <p:nvPicPr>
          <p:cNvPr id="33795" name="Picture 4" descr="kons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643188"/>
            <a:ext cx="3673475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00313" y="571500"/>
            <a:ext cx="8229601" cy="9890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Раздел 2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71462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 smtClean="0"/>
              <a:t>    Заключительные      и переходные      положения</a:t>
            </a:r>
          </a:p>
        </p:txBody>
      </p:sp>
      <p:pic>
        <p:nvPicPr>
          <p:cNvPr id="34819" name="Picture 4" descr="Konst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3713" y="1684338"/>
            <a:ext cx="40862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188" y="214313"/>
            <a:ext cx="4357688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2214563"/>
            <a:ext cx="3852863" cy="40005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Параграф 12-13, раб. т. стр. 59-64. заполнить таблицу «Конституционные основы РФ». Принести Конституцию РФ</a:t>
            </a:r>
          </a:p>
        </p:txBody>
      </p:sp>
      <p:pic>
        <p:nvPicPr>
          <p:cNvPr id="14339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63" y="428625"/>
            <a:ext cx="34099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/>
              <a:t>  </a:t>
            </a:r>
            <a:r>
              <a:rPr lang="ru-RU" i="1" smtClean="0">
                <a:solidFill>
                  <a:srgbClr val="000066"/>
                </a:solidFill>
              </a:rPr>
              <a:t>Действующий президент РФ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9063" y="1000125"/>
            <a:ext cx="5395912" cy="56054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smtClean="0"/>
              <a:t>   Избран на пост всенародным голосованием в мае </a:t>
            </a:r>
          </a:p>
          <a:p>
            <a:pPr>
              <a:buFontTx/>
              <a:buNone/>
            </a:pPr>
            <a:r>
              <a:rPr lang="ru-RU" sz="2400" b="1" i="1" smtClean="0"/>
              <a:t>        2012 года.</a:t>
            </a:r>
          </a:p>
          <a:p>
            <a:pPr>
              <a:buFontTx/>
              <a:buNone/>
            </a:pPr>
            <a:r>
              <a:rPr lang="ru-RU" sz="2400" b="1" i="1" smtClean="0"/>
              <a:t>    </a:t>
            </a:r>
            <a:r>
              <a:rPr lang="ru-RU" sz="2400" b="1" i="1" smtClean="0">
                <a:solidFill>
                  <a:srgbClr val="A50021"/>
                </a:solidFill>
              </a:rPr>
              <a:t>Президент</a:t>
            </a:r>
            <a:r>
              <a:rPr lang="ru-RU" sz="2400" b="1" i="1" smtClean="0"/>
              <a:t> – глава государства;</a:t>
            </a:r>
          </a:p>
          <a:p>
            <a:pPr>
              <a:buFontTx/>
              <a:buNone/>
            </a:pPr>
            <a:r>
              <a:rPr lang="ru-RU" sz="2400" b="1" i="1" smtClean="0"/>
              <a:t>    В его руках находится особая власть – </a:t>
            </a:r>
            <a:r>
              <a:rPr lang="ru-RU" sz="2400" b="1" i="1" smtClean="0">
                <a:solidFill>
                  <a:srgbClr val="A50021"/>
                </a:solidFill>
              </a:rPr>
              <a:t>президентская;</a:t>
            </a:r>
          </a:p>
          <a:p>
            <a:pPr>
              <a:buFontTx/>
              <a:buNone/>
            </a:pPr>
            <a:r>
              <a:rPr lang="ru-RU" sz="2400" b="1" i="1" smtClean="0"/>
              <a:t>    </a:t>
            </a:r>
            <a:r>
              <a:rPr lang="ru-RU" sz="2400" b="1" i="1" u="sng" smtClean="0">
                <a:solidFill>
                  <a:srgbClr val="A50021"/>
                </a:solidFill>
              </a:rPr>
              <a:t>Его главные задачи</a:t>
            </a:r>
            <a:r>
              <a:rPr lang="ru-RU" sz="2400" b="1" i="1" smtClean="0">
                <a:solidFill>
                  <a:srgbClr val="A50021"/>
                </a:solidFill>
              </a:rPr>
              <a:t>:</a:t>
            </a:r>
            <a:r>
              <a:rPr lang="ru-RU" sz="2400" b="1" i="1" smtClean="0"/>
              <a:t> охранять конституционный строй России, поддерживать гражданский мир и национальное согласие.</a:t>
            </a:r>
          </a:p>
        </p:txBody>
      </p:sp>
      <p:pic>
        <p:nvPicPr>
          <p:cNvPr id="30729" name="Picture 9" descr="Vladimir_Putin_12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071688"/>
            <a:ext cx="2789237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74638"/>
            <a:ext cx="8748713" cy="746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/>
              <a:t>Органы государственной власти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0763"/>
            <a:ext cx="5510213" cy="5105400"/>
          </a:xfrm>
        </p:spPr>
        <p:txBody>
          <a:bodyPr/>
          <a:lstStyle/>
          <a:p>
            <a:r>
              <a:rPr lang="ru-RU" b="1" i="1" smtClean="0">
                <a:solidFill>
                  <a:srgbClr val="A50021"/>
                </a:solidFill>
              </a:rPr>
              <a:t>Президент;</a:t>
            </a:r>
          </a:p>
          <a:p>
            <a:r>
              <a:rPr lang="ru-RU" b="1" i="1" smtClean="0">
                <a:solidFill>
                  <a:srgbClr val="A50021"/>
                </a:solidFill>
              </a:rPr>
              <a:t>Законодательное собрание</a:t>
            </a:r>
            <a:r>
              <a:rPr lang="ru-RU" b="1" i="1" smtClean="0"/>
              <a:t> – </a:t>
            </a:r>
          </a:p>
          <a:p>
            <a:pPr>
              <a:buFontTx/>
              <a:buNone/>
            </a:pPr>
            <a:r>
              <a:rPr lang="ru-RU" b="1" i="1" smtClean="0"/>
              <a:t>   Федеральное собрание;</a:t>
            </a:r>
          </a:p>
          <a:p>
            <a:r>
              <a:rPr lang="ru-RU" b="1" i="1" smtClean="0">
                <a:solidFill>
                  <a:srgbClr val="A50021"/>
                </a:solidFill>
              </a:rPr>
              <a:t>Исполнительная власть</a:t>
            </a:r>
            <a:r>
              <a:rPr lang="ru-RU" b="1" i="1" smtClean="0"/>
              <a:t> – </a:t>
            </a:r>
          </a:p>
          <a:p>
            <a:pPr>
              <a:buFontTx/>
              <a:buNone/>
            </a:pPr>
            <a:r>
              <a:rPr lang="ru-RU" b="1" i="1" smtClean="0"/>
              <a:t>   Правительство;</a:t>
            </a:r>
          </a:p>
          <a:p>
            <a:r>
              <a:rPr lang="ru-RU" b="1" i="1" smtClean="0">
                <a:solidFill>
                  <a:srgbClr val="FF0000"/>
                </a:solidFill>
              </a:rPr>
              <a:t>Судебная</a:t>
            </a:r>
            <a:r>
              <a:rPr lang="ru-RU" b="1" i="1" smtClean="0">
                <a:solidFill>
                  <a:srgbClr val="FF7C80"/>
                </a:solidFill>
              </a:rPr>
              <a:t> </a:t>
            </a:r>
            <a:r>
              <a:rPr lang="ru-RU" b="1" i="1" smtClean="0">
                <a:solidFill>
                  <a:srgbClr val="A50021"/>
                </a:solidFill>
              </a:rPr>
              <a:t>власть</a:t>
            </a:r>
            <a:r>
              <a:rPr lang="ru-RU" b="1" i="1" smtClean="0"/>
              <a:t>.</a:t>
            </a:r>
          </a:p>
        </p:txBody>
      </p:sp>
      <p:pic>
        <p:nvPicPr>
          <p:cNvPr id="36867" name="Picture 5" descr="1336658973_picture_55_Президентом-России-можно-быть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79850"/>
            <a:ext cx="40703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906-2011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1090613"/>
            <a:ext cx="41259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857625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Конституция- основной закон государства, имеющий высшую силу по отношению к другим законам.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Конституция- нормативно-правовой акт, определяющий устройство и функционирование государства.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/>
              <a:t>Конституция-это основной закон государства, правовой акт, который регулирует наиболее важные вопросы страны, права и свободы населения, устройство высших органов государственной власти.</a:t>
            </a:r>
            <a:endParaRPr lang="ru-RU" sz="2400" dirty="0"/>
          </a:p>
        </p:txBody>
      </p:sp>
      <p:pic>
        <p:nvPicPr>
          <p:cNvPr id="37891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786063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857625" cy="1285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Задание 1:</a:t>
            </a:r>
            <a:r>
              <a:rPr lang="ru-RU" dirty="0" smtClean="0"/>
              <a:t> посмотрите оглавление текста Конституции РФ и установите, какие стороны деятельности государства и общества регулируются этим законодательным актом.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Сформулируйте определение термина «конституция»</a:t>
            </a:r>
            <a:endParaRPr lang="ru-RU" dirty="0"/>
          </a:p>
        </p:txBody>
      </p:sp>
      <p:pic>
        <p:nvPicPr>
          <p:cNvPr id="38915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857625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u="sng" smtClean="0"/>
              <a:t>Задание 2</a:t>
            </a:r>
            <a:r>
              <a:rPr lang="ru-RU" smtClean="0"/>
              <a:t>: изучите статьи 1,2,7,14 Конституции и составьте схему: </a:t>
            </a:r>
            <a:r>
              <a:rPr lang="ru-RU" sz="2800" b="1" smtClean="0"/>
              <a:t>Принципы Российского государства</a:t>
            </a:r>
          </a:p>
        </p:txBody>
      </p:sp>
      <p:pic>
        <p:nvPicPr>
          <p:cNvPr id="39939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4286250" y="3857625"/>
            <a:ext cx="4500563" cy="2571750"/>
            <a:chOff x="4357686" y="3571876"/>
            <a:chExt cx="4500594" cy="2571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357686" y="3571876"/>
              <a:ext cx="4500594" cy="2571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/>
                <a:t>Российское государство</a:t>
              </a:r>
              <a:endParaRPr lang="ru-RU" sz="2400" b="1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7286644" y="5072075"/>
              <a:ext cx="714380" cy="42862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rot="5400000">
              <a:off x="6179356" y="5250669"/>
              <a:ext cx="500065" cy="317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rot="5400000">
              <a:off x="5179223" y="5036355"/>
              <a:ext cx="428628" cy="35719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5400000" flipH="1" flipV="1">
              <a:off x="7286643" y="4286257"/>
              <a:ext cx="500067" cy="50006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5400000" flipH="1" flipV="1">
              <a:off x="6179356" y="4536289"/>
              <a:ext cx="500065" cy="317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16200000" flipV="1">
              <a:off x="5179223" y="4393414"/>
              <a:ext cx="500067" cy="28575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48" name="TextBox 18"/>
            <p:cNvSpPr txBox="1">
              <a:spLocks noChangeArrowheads="1"/>
            </p:cNvSpPr>
            <p:nvPr/>
          </p:nvSpPr>
          <p:spPr bwMode="auto">
            <a:xfrm>
              <a:off x="4500562" y="3929066"/>
              <a:ext cx="19196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  <a:latin typeface="Calibri" pitchFamily="34" charset="0"/>
                </a:rPr>
                <a:t>демократическое</a:t>
              </a:r>
            </a:p>
          </p:txBody>
        </p:sp>
        <p:sp>
          <p:nvSpPr>
            <p:cNvPr id="39949" name="TextBox 19"/>
            <p:cNvSpPr txBox="1">
              <a:spLocks noChangeArrowheads="1"/>
            </p:cNvSpPr>
            <p:nvPr/>
          </p:nvSpPr>
          <p:spPr bwMode="auto">
            <a:xfrm>
              <a:off x="5715008" y="3714752"/>
              <a:ext cx="16005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  <a:latin typeface="Calibri" pitchFamily="34" charset="0"/>
                </a:rPr>
                <a:t>федеративное</a:t>
              </a:r>
            </a:p>
          </p:txBody>
        </p:sp>
        <p:sp>
          <p:nvSpPr>
            <p:cNvPr id="39950" name="TextBox 20"/>
            <p:cNvSpPr txBox="1">
              <a:spLocks noChangeArrowheads="1"/>
            </p:cNvSpPr>
            <p:nvPr/>
          </p:nvSpPr>
          <p:spPr bwMode="auto">
            <a:xfrm>
              <a:off x="7072330" y="4000504"/>
              <a:ext cx="11176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  <a:latin typeface="Calibri" pitchFamily="34" charset="0"/>
                </a:rPr>
                <a:t>правовое</a:t>
              </a:r>
            </a:p>
          </p:txBody>
        </p:sp>
        <p:sp>
          <p:nvSpPr>
            <p:cNvPr id="39951" name="TextBox 21"/>
            <p:cNvSpPr txBox="1">
              <a:spLocks noChangeArrowheads="1"/>
            </p:cNvSpPr>
            <p:nvPr/>
          </p:nvSpPr>
          <p:spPr bwMode="auto">
            <a:xfrm>
              <a:off x="4357686" y="5429264"/>
              <a:ext cx="1351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  <a:latin typeface="Calibri" pitchFamily="34" charset="0"/>
                </a:rPr>
                <a:t>социальное</a:t>
              </a:r>
            </a:p>
          </p:txBody>
        </p:sp>
        <p:sp>
          <p:nvSpPr>
            <p:cNvPr id="39952" name="TextBox 22"/>
            <p:cNvSpPr txBox="1">
              <a:spLocks noChangeArrowheads="1"/>
            </p:cNvSpPr>
            <p:nvPr/>
          </p:nvSpPr>
          <p:spPr bwMode="auto">
            <a:xfrm>
              <a:off x="5500694" y="5715016"/>
              <a:ext cx="18582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  <a:latin typeface="Calibri" pitchFamily="34" charset="0"/>
                </a:rPr>
                <a:t>гуманистическое</a:t>
              </a:r>
            </a:p>
          </p:txBody>
        </p:sp>
        <p:sp>
          <p:nvSpPr>
            <p:cNvPr id="39953" name="TextBox 23"/>
            <p:cNvSpPr txBox="1">
              <a:spLocks noChangeArrowheads="1"/>
            </p:cNvSpPr>
            <p:nvPr/>
          </p:nvSpPr>
          <p:spPr bwMode="auto">
            <a:xfrm>
              <a:off x="7286644" y="5429264"/>
              <a:ext cx="103438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  <a:latin typeface="Calibri" pitchFamily="34" charset="0"/>
                </a:rPr>
                <a:t>светское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857625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smtClean="0"/>
              <a:t>Задание 3:</a:t>
            </a:r>
            <a:r>
              <a:rPr lang="ru-RU" smtClean="0"/>
              <a:t> укажите форму государственного политического правления</a:t>
            </a:r>
          </a:p>
          <a:p>
            <a:r>
              <a:rPr lang="ru-RU" smtClean="0"/>
              <a:t>Вид территориально-государственного устройства</a:t>
            </a:r>
          </a:p>
          <a:p>
            <a:r>
              <a:rPr lang="ru-RU" smtClean="0"/>
              <a:t>Тип режима</a:t>
            </a:r>
          </a:p>
        </p:txBody>
      </p:sp>
      <p:pic>
        <p:nvPicPr>
          <p:cNvPr id="40963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43688" y="2571750"/>
            <a:ext cx="2214562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республика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25" y="4071938"/>
            <a:ext cx="22145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федерация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5125" y="5072063"/>
            <a:ext cx="221456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демократия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Конститу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ционное</a:t>
            </a:r>
            <a:r>
              <a:rPr lang="ru-RU" dirty="0" smtClean="0"/>
              <a:t> (</a:t>
            </a:r>
            <a:r>
              <a:rPr lang="ru-RU" dirty="0" err="1" smtClean="0"/>
              <a:t>государст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венное) право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Ведущая отрасль российской правовой системы. Его нормы регулируют основные принципы политического, социально-экономического и территориального устройства государства, организацию и порядок функционирования органов государственной власти и управления, правовое положение граждан и их взаимоотношения с государством.</a:t>
            </a:r>
            <a:endParaRPr lang="ru-RU" dirty="0"/>
          </a:p>
        </p:txBody>
      </p:sp>
      <p:pic>
        <p:nvPicPr>
          <p:cNvPr id="41987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500438" cy="1571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Конституционная система, конституционализм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Конституционализм- это политическая система, опирающаяся на конституцию, конституционные методы правления.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Конституционализм предполагает высокий уровень политической культуры населения, его осведомленность и информированность.</a:t>
            </a:r>
            <a:endParaRPr lang="ru-RU" dirty="0"/>
          </a:p>
        </p:txBody>
      </p:sp>
      <p:pic>
        <p:nvPicPr>
          <p:cNvPr id="43011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857500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929063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smtClean="0"/>
              <a:t>Задание 5:</a:t>
            </a:r>
            <a:r>
              <a:rPr lang="ru-RU" smtClean="0"/>
              <a:t> перечислите ценности, на которых базируется наша Конституция</a:t>
            </a:r>
          </a:p>
        </p:txBody>
      </p:sp>
      <p:pic>
        <p:nvPicPr>
          <p:cNvPr id="44035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8" y="2928938"/>
            <a:ext cx="4286250" cy="278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Ценности демократии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Нравственные ценности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Ценности патриотизма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Ценности международного сотрудничества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Ценности социального мира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929063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smtClean="0"/>
              <a:t>Задание 6</a:t>
            </a:r>
            <a:r>
              <a:rPr lang="ru-RU" smtClean="0"/>
              <a:t>: перечислите 3 главные задачи, которые стоят перед Конституцией страны.</a:t>
            </a:r>
          </a:p>
        </p:txBody>
      </p:sp>
      <p:pic>
        <p:nvPicPr>
          <p:cNvPr id="45059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50" y="2714625"/>
            <a:ext cx="4643438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/>
              <a:t>Закрепить и гарантировать фундаментальные права человека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/>
              <a:t>Упорядочить государственную власть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/>
              <a:t>Утвердить правосудие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1397000"/>
          <a:ext cx="8215313" cy="165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6592"/>
                <a:gridCol w="36387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ОСНОВЫ КОНСТИТУЦИОННОГО СТРОЯ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СТАТЬИ КОНСТИТУЦИИ,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ПОДТВЕРЖДАЮЩИЕ</a:t>
                      </a:r>
                      <a:r>
                        <a:rPr lang="ru-RU" baseline="0" dirty="0" smtClean="0"/>
                        <a:t> И РАСКРЫВАЮЩИЕ ПОЛОЖЕНИЯ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929063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Конституционное право, гражданское право, семейное право… Какое понятие объединяет эти термины?</a:t>
            </a:r>
          </a:p>
          <a:p>
            <a:r>
              <a:rPr lang="ru-RU" smtClean="0"/>
              <a:t>1. принципы права</a:t>
            </a:r>
          </a:p>
          <a:p>
            <a:r>
              <a:rPr lang="ru-RU" smtClean="0"/>
              <a:t>2. отрасли права</a:t>
            </a:r>
          </a:p>
          <a:p>
            <a:r>
              <a:rPr lang="ru-RU" smtClean="0"/>
              <a:t>3. теории права</a:t>
            </a:r>
          </a:p>
        </p:txBody>
      </p:sp>
      <p:pic>
        <p:nvPicPr>
          <p:cNvPr id="46083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643438" y="4572000"/>
            <a:ext cx="30003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857625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Слово «конституция» образовано от латинского </a:t>
            </a:r>
            <a:r>
              <a:rPr lang="en-US" smtClean="0"/>
              <a:t>constitutio</a:t>
            </a:r>
            <a:r>
              <a:rPr lang="ru-RU" smtClean="0"/>
              <a:t>, что означает:</a:t>
            </a:r>
          </a:p>
          <a:p>
            <a:r>
              <a:rPr lang="ru-RU" smtClean="0"/>
              <a:t>1. установление</a:t>
            </a:r>
          </a:p>
          <a:p>
            <a:r>
              <a:rPr lang="ru-RU" smtClean="0"/>
              <a:t>2.согласие</a:t>
            </a:r>
          </a:p>
          <a:p>
            <a:r>
              <a:rPr lang="ru-RU" smtClean="0"/>
              <a:t>3. договор</a:t>
            </a:r>
          </a:p>
        </p:txBody>
      </p:sp>
      <p:pic>
        <p:nvPicPr>
          <p:cNvPr id="47107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572000" y="3571875"/>
            <a:ext cx="28575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929063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РФ</a:t>
            </a:r>
            <a:endParaRPr lang="ru-RU" dirty="0"/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Каково второе название конституционного права:</a:t>
            </a:r>
          </a:p>
          <a:p>
            <a:r>
              <a:rPr lang="ru-RU" smtClean="0"/>
              <a:t>1. основное право</a:t>
            </a:r>
          </a:p>
          <a:p>
            <a:r>
              <a:rPr lang="ru-RU" smtClean="0"/>
              <a:t>2. управленческое право</a:t>
            </a:r>
          </a:p>
          <a:p>
            <a:r>
              <a:rPr lang="ru-RU" smtClean="0"/>
              <a:t>3. государственное право.</a:t>
            </a:r>
          </a:p>
        </p:txBody>
      </p:sp>
      <p:pic>
        <p:nvPicPr>
          <p:cNvPr id="48131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00625" y="3857625"/>
            <a:ext cx="307181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852863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Виды конституций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Конституция </a:t>
            </a:r>
            <a:r>
              <a:rPr lang="ru-RU" dirty="0" smtClean="0"/>
              <a:t>(от лат. «устройство»)- это основной закон государства, нормативный акт, обладающий высшей юридической силой, определяющей основы государственного строя, организацию государственной власти, отношения государства и гражданина.</a:t>
            </a:r>
          </a:p>
        </p:txBody>
      </p:sp>
      <p:pic>
        <p:nvPicPr>
          <p:cNvPr id="16387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643313" cy="1571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Конститу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ционное</a:t>
            </a:r>
            <a:r>
              <a:rPr lang="ru-RU" dirty="0" smtClean="0"/>
              <a:t> право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Конституция- основной закон государства. Она определяет государственное устройство, регулирует образование представительных (законодательных) и исполнительных органов власти, устанавливает принципы избирательной системы, фиксирует права и обязанности граждан.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2357438"/>
            <a:ext cx="3071813" cy="27146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/>
              <a:t>Конституция-от</a:t>
            </a:r>
            <a:r>
              <a:rPr lang="ru-RU" sz="2400" dirty="0"/>
              <a:t> латинского </a:t>
            </a:r>
            <a:r>
              <a:rPr lang="en-US" sz="2400" dirty="0" err="1"/>
              <a:t>constitutio</a:t>
            </a:r>
            <a:r>
              <a:rPr lang="en-US" sz="2400" dirty="0"/>
              <a:t> – </a:t>
            </a:r>
            <a:r>
              <a:rPr lang="ru-RU" sz="2400" dirty="0"/>
              <a:t>установление, устройство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643313" cy="1571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Способы принятия конституции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Конституционным собранием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Конвентом (США)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Учредительным собранием (Италия, Индия)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Путем референдума (Франция, Испания, </a:t>
            </a:r>
            <a:r>
              <a:rPr lang="ru-RU" b="1" dirty="0" smtClean="0"/>
              <a:t>Россия</a:t>
            </a:r>
            <a:r>
              <a:rPr lang="ru-RU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Конституция может быть октроирована, т.е.введена односторонним актом  монарха или президента (Иран, Афганистан).</a:t>
            </a:r>
            <a:endParaRPr lang="ru-RU" dirty="0"/>
          </a:p>
        </p:txBody>
      </p:sp>
      <p:pic>
        <p:nvPicPr>
          <p:cNvPr id="18435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852863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Виды конституций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u="sng" dirty="0" smtClean="0"/>
              <a:t>Единый акт, </a:t>
            </a:r>
            <a:r>
              <a:rPr lang="ru-RU" sz="2800" dirty="0" smtClean="0"/>
              <a:t>регулирующий важнейшие стороны государства, общественного устройства, права и свободы граждан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1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dirty="0" smtClean="0"/>
              <a:t>Неписаные конституции состоят из норм конституционного характера, «разбросанных» </a:t>
            </a:r>
            <a:r>
              <a:rPr lang="ru-RU" sz="3100" u="sng" dirty="0" smtClean="0"/>
              <a:t>по большому количеству актов</a:t>
            </a:r>
            <a:r>
              <a:rPr lang="ru-RU" sz="3100" dirty="0" smtClean="0"/>
              <a:t>, а также содержащихся в конституционных обычаях ( Великобритания)</a:t>
            </a:r>
            <a:endParaRPr lang="ru-RU" sz="3100" dirty="0"/>
          </a:p>
        </p:txBody>
      </p:sp>
      <p:pic>
        <p:nvPicPr>
          <p:cNvPr id="19459" name="Picture 2" descr="Картинка 7 из 154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57688" y="500063"/>
            <a:ext cx="4357687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Писаные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кодифицированные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5" y="2786063"/>
            <a:ext cx="45720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Неписаные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err="1"/>
              <a:t>некодифицированные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3929063" cy="1571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Конституция США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500063"/>
            <a:ext cx="4786313" cy="600075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«Конституция США 1787г- первая писаная конституция, оставшаяся единственно действующей с </a:t>
            </a:r>
            <a:r>
              <a:rPr lang="en-US" dirty="0" smtClean="0"/>
              <a:t>XVIII</a:t>
            </a:r>
            <a:r>
              <a:rPr lang="ru-RU" dirty="0" smtClean="0"/>
              <a:t>века. Особенностью этой конституции является ее незначительная формальная изменяемость. Юридический текст конституции лишь дополняется путем внесения поправок»                          </a:t>
            </a:r>
            <a:r>
              <a:rPr lang="ru-RU" sz="2600" dirty="0" smtClean="0"/>
              <a:t>(В.Маклаков)</a:t>
            </a:r>
            <a:endParaRPr lang="ru-RU" sz="2600" dirty="0"/>
          </a:p>
        </p:txBody>
      </p:sp>
      <p:pic>
        <p:nvPicPr>
          <p:cNvPr id="20483" name="Picture 2" descr="Картинка 12 из 34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8600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smtClean="0"/>
              <a:t>Первые конституционные проекты </a:t>
            </a:r>
            <a:br>
              <a:rPr lang="ru-RU" sz="2600" smtClean="0"/>
            </a:br>
            <a:r>
              <a:rPr lang="ru-RU" sz="2600" smtClean="0"/>
              <a:t>в России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 rtlCol="0"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«Введение к уложению государственных законов» (План всеобщего государственного образования)                  </a:t>
            </a:r>
            <a:r>
              <a:rPr lang="ru-RU" sz="3100" b="1" dirty="0" smtClean="0">
                <a:solidFill>
                  <a:srgbClr val="C00000"/>
                </a:solidFill>
              </a:rPr>
              <a:t>М. М. Сперанского </a:t>
            </a:r>
            <a:r>
              <a:rPr lang="ru-RU" sz="3100" b="1" dirty="0" smtClean="0">
                <a:solidFill>
                  <a:srgbClr val="0070C0"/>
                </a:solidFill>
              </a:rPr>
              <a:t>(1809);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1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b="1" dirty="0" smtClean="0">
                <a:solidFill>
                  <a:srgbClr val="0070C0"/>
                </a:solidFill>
              </a:rPr>
              <a:t>«Государственная уставная грамота Российской империи»       </a:t>
            </a:r>
            <a:r>
              <a:rPr lang="ru-RU" sz="3100" b="1" dirty="0" smtClean="0">
                <a:solidFill>
                  <a:srgbClr val="C00000"/>
                </a:solidFill>
              </a:rPr>
              <a:t>Н. Н. Новосильцева </a:t>
            </a:r>
            <a:r>
              <a:rPr lang="ru-RU" sz="3100" b="1" dirty="0" smtClean="0">
                <a:solidFill>
                  <a:srgbClr val="0070C0"/>
                </a:solidFill>
              </a:rPr>
              <a:t>(1818).</a:t>
            </a:r>
          </a:p>
        </p:txBody>
      </p:sp>
      <p:pic>
        <p:nvPicPr>
          <p:cNvPr id="21507" name="Picture 3" descr="D:\Мои документы\Загрузки\ММСперанск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500188"/>
            <a:ext cx="1997075" cy="2500312"/>
          </a:xfrm>
        </p:spPr>
      </p:pic>
      <p:pic>
        <p:nvPicPr>
          <p:cNvPr id="21508" name="Picture 4" descr="D:\Мои документы\Загрузки\Новосильце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3000375"/>
            <a:ext cx="18764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14313" y="4071938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70C0"/>
                </a:solidFill>
                <a:latin typeface="Georgia" pitchFamily="18" charset="0"/>
              </a:rPr>
              <a:t>М. М. Сперанский (1772 – 1839)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 rot="10800000" flipV="1">
            <a:off x="2500313" y="5476875"/>
            <a:ext cx="2000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70C0"/>
                </a:solidFill>
                <a:latin typeface="Georgia" pitchFamily="18" charset="0"/>
              </a:rPr>
              <a:t>Н. Н. Новосильцев (1761 – 1838)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Тема74</Template>
  <TotalTime>425</TotalTime>
  <Words>746</Words>
  <Application>Microsoft Office PowerPoint</Application>
  <PresentationFormat>Экран (4:3)</PresentationFormat>
  <Paragraphs>164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Calibri</vt:lpstr>
      <vt:lpstr>Arial</vt:lpstr>
      <vt:lpstr>Century Schoolbook</vt:lpstr>
      <vt:lpstr>Times New Roman</vt:lpstr>
      <vt:lpstr>Wingdings 2</vt:lpstr>
      <vt:lpstr>Georgia</vt:lpstr>
      <vt:lpstr>Wingdings</vt:lpstr>
      <vt:lpstr>Tahoma</vt:lpstr>
      <vt:lpstr>Тема74</vt:lpstr>
      <vt:lpstr>Тема74</vt:lpstr>
      <vt:lpstr>Тема74</vt:lpstr>
      <vt:lpstr> Конституция РФ. Основы конституционного строя.</vt:lpstr>
      <vt:lpstr>Домашнее задание</vt:lpstr>
      <vt:lpstr>Слайд 3</vt:lpstr>
      <vt:lpstr>Виды конституций</vt:lpstr>
      <vt:lpstr>Конститу ционное право</vt:lpstr>
      <vt:lpstr>Способы принятия конституции</vt:lpstr>
      <vt:lpstr>Виды конституций</vt:lpstr>
      <vt:lpstr>Конституция США</vt:lpstr>
      <vt:lpstr>Первые конституционные проекты  в России</vt:lpstr>
      <vt:lpstr>Конституция РФ</vt:lpstr>
      <vt:lpstr>Конституция СССР 1924 года             Конституция РСФСР 1925 года</vt:lpstr>
      <vt:lpstr>Конституция 1924г.</vt:lpstr>
      <vt:lpstr>Конституция СССР 1936г.</vt:lpstr>
      <vt:lpstr>Конституция СССР 1977г.</vt:lpstr>
      <vt:lpstr>Советские Конституции</vt:lpstr>
      <vt:lpstr>Конституция РФ 1993г. </vt:lpstr>
      <vt:lpstr>      В соответствии с конституцией        формируется все законодательство                       т.е. его законы             </vt:lpstr>
      <vt:lpstr>           Раздел 1           (главы)</vt:lpstr>
      <vt:lpstr>Раздел 2</vt:lpstr>
      <vt:lpstr>  Действующий президент РФ</vt:lpstr>
      <vt:lpstr>Органы государственной власти</vt:lpstr>
      <vt:lpstr>Конституция</vt:lpstr>
      <vt:lpstr>Конституция</vt:lpstr>
      <vt:lpstr>Конституция РФ</vt:lpstr>
      <vt:lpstr>Конституция РФ</vt:lpstr>
      <vt:lpstr>Конститу ционное (государст венное) право</vt:lpstr>
      <vt:lpstr>Конституционная система, конституционализм</vt:lpstr>
      <vt:lpstr>Конституция РФ</vt:lpstr>
      <vt:lpstr>Конституция РФ</vt:lpstr>
      <vt:lpstr>Конституция РФ</vt:lpstr>
      <vt:lpstr>Конституция РФ</vt:lpstr>
      <vt:lpstr>Конституция РФ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конституционного строя</dc:title>
  <dc:creator>Admin</dc:creator>
  <cp:lastModifiedBy>comp</cp:lastModifiedBy>
  <cp:revision>37</cp:revision>
  <dcterms:created xsi:type="dcterms:W3CDTF">2009-11-14T11:19:31Z</dcterms:created>
  <dcterms:modified xsi:type="dcterms:W3CDTF">2015-01-29T18:21:38Z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464029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